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70" r:id="rId11"/>
    <p:sldId id="271" r:id="rId12"/>
    <p:sldId id="272" r:id="rId13"/>
    <p:sldId id="287" r:id="rId14"/>
    <p:sldId id="288" r:id="rId15"/>
    <p:sldId id="289" r:id="rId16"/>
    <p:sldId id="290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6" r:id="rId27"/>
    <p:sldId id="285" r:id="rId28"/>
  </p:sldIdLst>
  <p:sldSz cx="9144000" cy="6858000" type="screen4x3"/>
  <p:notesSz cx="6797675" cy="98742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E677586-DB6C-4C00-B23D-24D047ECCE7C}" type="datetimeFigureOut">
              <a:rPr lang="en-GB"/>
              <a:pPr>
                <a:defRPr/>
              </a:pPr>
              <a:t>29/06/2015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70EAC71-A432-46D0-A707-97A1805AB5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28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FF46FF8-EC42-4C59-9C68-78A943DB72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27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B316DF7-7F7F-4798-A95A-13CEE9646069}" type="slidenum">
              <a:rPr lang="en-GB"/>
              <a:pPr>
                <a:spcBef>
                  <a:spcPct val="0"/>
                </a:spcBef>
              </a:pPr>
              <a:t>22</a:t>
            </a:fld>
            <a:endParaRPr lang="en-GB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515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7D4308-C044-4EC3-A05B-A27AD0F6B16A}" type="slidenum">
              <a:rPr lang="en-GB"/>
              <a:pPr>
                <a:spcBef>
                  <a:spcPct val="0"/>
                </a:spcBef>
              </a:pPr>
              <a:t>23</a:t>
            </a:fld>
            <a:endParaRPr lang="en-GB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593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4BF2D99-E7D2-4CA5-A37D-684C60A64440}" type="slidenum">
              <a:rPr lang="en-GB"/>
              <a:pPr>
                <a:spcBef>
                  <a:spcPct val="0"/>
                </a:spcBef>
              </a:pPr>
              <a:t>24</a:t>
            </a:fld>
            <a:endParaRPr lang="en-GB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771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DA4FC-2AD3-4FE0-BA61-924DF78D48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06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BCFD3-10ED-4570-B30F-E21EDC1DA8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379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F3A57-584B-4268-9313-46C871F522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85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EA385-8ED4-4103-9351-34EDC246B1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26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9C6F9-0D68-4695-AAA4-190846731B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60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AB7A3-7956-446C-9451-33D833FF2B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119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5D9DB-CDAF-4B00-B9D6-AC0066634A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612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9A6DC-D2F6-4A1A-8244-1F4025BA6E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398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55876-13B0-46C4-AD15-84434E1F40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15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23E76-2F9A-4652-AA53-5D7637031C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560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43EA7-1D19-46C7-BD60-2AE348FFFD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92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BD685623-502D-4FE1-B583-D8C1C2FFFF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youtube.com/watch?v=yC5R9WPId0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../../../../videos/foodie/micro/Episode%2033%20-%20Public%20Goods%20(Version%202%20-%20amplified%20audio)%20-%20YouTube.f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../../../../videos/public%20goods/PAY%20%20%20SIT%20%20the%20private%20bench%20(HD)%20on%20Vimeo.flv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://news.bbc.co.uk/1/hi/health/4865752.stm" TargetMode="Externa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33"/>
            </a:gs>
            <a:gs pos="100000">
              <a:srgbClr val="E7FFD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Market Failure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Types of Market Failure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5" descr="smoking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863" y="0"/>
            <a:ext cx="3894137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13" descr="butter_16x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4292600"/>
            <a:ext cx="3743325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79388" y="188913"/>
            <a:ext cx="42481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 b="1" dirty="0">
                <a:solidFill>
                  <a:schemeClr val="accent2"/>
                </a:solidFill>
                <a:latin typeface="+mn-lt"/>
              </a:rPr>
              <a:t>Why are these Demerit Goods?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924300" y="4724400"/>
            <a:ext cx="1800225" cy="201453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 dirty="0">
                <a:latin typeface="+mn-lt"/>
              </a:rPr>
              <a:t>If government chose tax to reduce alcohol consumption would it tax the same % as cigarettes?</a:t>
            </a:r>
          </a:p>
        </p:txBody>
      </p:sp>
      <p:pic>
        <p:nvPicPr>
          <p:cNvPr id="13318" name="Picture 11" descr="LARGE%20PHOTOS_ALCOH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035175"/>
            <a:ext cx="4175125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9" descr="gambling_away_futur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419600"/>
            <a:ext cx="3048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7" descr="Heroin-00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3311525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6227763" y="3357563"/>
            <a:ext cx="2916237" cy="915987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 dirty="0">
                <a:latin typeface="+mn-lt"/>
              </a:rPr>
              <a:t>Cigarettes may be seen as more harmful than others and have higher taxation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nimBg="1"/>
      <p:bldP spid="184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435475"/>
            <a:ext cx="3663950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8900"/>
            <a:ext cx="8893175" cy="37893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So which is number 3? Over/under provided, 3</a:t>
            </a:r>
            <a:r>
              <a:rPr lang="en-GB" sz="2000" baseline="30000" smtClean="0"/>
              <a:t>rd</a:t>
            </a:r>
            <a:r>
              <a:rPr lang="en-GB" sz="2000" smtClean="0"/>
              <a:t> part effects, not provided?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It is a factory creating pollution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It is known as a </a:t>
            </a:r>
            <a:r>
              <a:rPr lang="en-GB" sz="2000" b="1" smtClean="0">
                <a:solidFill>
                  <a:schemeClr val="hlink"/>
                </a:solidFill>
              </a:rPr>
              <a:t>negative externality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What is the cost imposed on the third party here?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The pollution may cause harm to society – the fumes may cause ill health to those that are not involved in the production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When the firm decides how much to provide what will it think about?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It is a profit maximiser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Costs will be the most important thing – if costs are low profit will be high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It only thinks about its private costs; not the cost to society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Together all the firms in the market </a:t>
            </a:r>
            <a:r>
              <a:rPr lang="en-GB" sz="2000" smtClean="0">
                <a:solidFill>
                  <a:schemeClr val="hlink"/>
                </a:solidFill>
              </a:rPr>
              <a:t>provide too much </a:t>
            </a:r>
            <a:r>
              <a:rPr lang="en-GB" sz="2000" smtClean="0"/>
              <a:t>so the government feels the need to step in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What could it do to get the market to supply less (and therefore pollute less)?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30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800" smtClean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smtClean="0"/>
              <a:t>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508625" y="4657725"/>
            <a:ext cx="2808288" cy="183038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 b="1" dirty="0">
                <a:latin typeface="+mn-lt"/>
              </a:rPr>
              <a:t>Negative Externality</a:t>
            </a:r>
            <a:r>
              <a:rPr lang="en-GB" sz="1800" dirty="0">
                <a:latin typeface="+mn-lt"/>
              </a:rPr>
              <a:t>: costs imposed on a third party not involved with the consumption or production of the good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94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donk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775" y="3357563"/>
            <a:ext cx="3098800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58750"/>
            <a:ext cx="5761038" cy="65976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2000" b="1" dirty="0" smtClean="0">
                <a:solidFill>
                  <a:schemeClr val="accent2"/>
                </a:solidFill>
              </a:rPr>
              <a:t>What can government do to fix externalities?</a:t>
            </a:r>
            <a:endParaRPr lang="en-GB" sz="2000" b="1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accent2"/>
                </a:solidFill>
              </a:rPr>
              <a:t>Regulation</a:t>
            </a:r>
            <a:r>
              <a:rPr lang="en-GB" sz="2000" dirty="0" smtClean="0"/>
              <a:t> – government can set restrictions and inspect to see these are being upheld.  If not large fines may be levied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accent2"/>
                </a:solidFill>
              </a:rPr>
              <a:t>Pollution permits</a:t>
            </a:r>
            <a:r>
              <a:rPr lang="en-GB" sz="2000" dirty="0" smtClean="0"/>
              <a:t> – essentially using the market to address the problem rather than through regulation.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Government issues or sells permits to firms allowing them to pollute to a certain limit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This increases their costs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But…they can be traded to reduce the cost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creates an incentive to be clean because they can sell on remaining allocation. 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Firms that pollute will have higher costs than those that are clean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Regulation is the stick and the pollution permit is the carrot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Downside –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Both need teams of inspectors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Firms may move to countries that do not penalise e.g. India</a:t>
            </a:r>
          </a:p>
        </p:txBody>
      </p:sp>
      <p:pic>
        <p:nvPicPr>
          <p:cNvPr id="15364" name="Picture 4" descr="pollution - a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333375"/>
            <a:ext cx="347662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04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r>
              <a:rPr lang="en-GB" dirty="0" smtClean="0"/>
              <a:t>Watch this </a:t>
            </a:r>
            <a:r>
              <a:rPr lang="en-GB" dirty="0" err="1" smtClean="0"/>
              <a:t>mjmfoodie</a:t>
            </a:r>
            <a:r>
              <a:rPr lang="en-GB" dirty="0" smtClean="0"/>
              <a:t> video</a:t>
            </a:r>
          </a:p>
          <a:p>
            <a:r>
              <a:rPr lang="en-GB" dirty="0" smtClean="0">
                <a:hlinkClick r:id="rId2"/>
              </a:rPr>
              <a:t>http://www.youtube.com/watch?v=yC5R9WPId0s</a:t>
            </a:r>
            <a:endParaRPr lang="en-GB" dirty="0" smtClean="0"/>
          </a:p>
          <a:p>
            <a:endParaRPr lang="en-GB" dirty="0" smtClean="0"/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5" y="2324100"/>
            <a:ext cx="5543550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49213"/>
            <a:ext cx="4392612" cy="6408737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GB" b="1" dirty="0" smtClean="0">
                <a:solidFill>
                  <a:schemeClr val="accent2"/>
                </a:solidFill>
              </a:rPr>
              <a:t>Negative externalities</a:t>
            </a:r>
            <a:endParaRPr lang="en-GB" b="1" dirty="0" smtClean="0"/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These are costs that occur outside of the market to those that are not producing or buying the particular good or service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e.g. the noise that Wembley residents have to suffer when a rock concert is on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They don’t buy the ticket but they suffer from the noise (a cost to them)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 person buying the ticket only thinks about the cost to themselves; not to society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Another example – when you decide to take the train or drive your car to your destination</a:t>
            </a:r>
          </a:p>
          <a:p>
            <a:pPr lvl="1"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 you may only take into consideration the costs of the petrol and maybe the road tolls or congestion charges</a:t>
            </a:r>
          </a:p>
          <a:p>
            <a:pPr lvl="1"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you wouldn’t take into consideration the congestion, pollution or other environment damage the cost of which would fall to others.</a:t>
            </a:r>
          </a:p>
          <a:p>
            <a:pPr lvl="1" algn="l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dirty="0" smtClean="0"/>
          </a:p>
          <a:p>
            <a:pPr lvl="1" algn="l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dirty="0" smtClean="0"/>
          </a:p>
        </p:txBody>
      </p:sp>
      <p:pic>
        <p:nvPicPr>
          <p:cNvPr id="17411" name="Picture 7" descr="stock-photo-crowd-in-blur-at-a-rock-concert-crowd-in-long-motion-blur-19437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644900"/>
            <a:ext cx="4286250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8" descr="car_pollu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557338"/>
            <a:ext cx="241617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572000" y="188913"/>
            <a:ext cx="2305050" cy="203132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b="1" dirty="0">
                <a:latin typeface="+mn-lt"/>
              </a:rPr>
              <a:t>Negative Externality</a:t>
            </a:r>
            <a:r>
              <a:rPr lang="en-GB" dirty="0">
                <a:latin typeface="+mn-lt"/>
              </a:rPr>
              <a:t>: costs imposed on a third party not involved with the consumption or production of the good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88913"/>
            <a:ext cx="8137525" cy="2952750"/>
          </a:xfrm>
        </p:spPr>
        <p:txBody>
          <a:bodyPr/>
          <a:lstStyle/>
          <a:p>
            <a:pPr algn="l"/>
            <a:r>
              <a:rPr lang="en-GB" sz="4000" b="1" dirty="0" smtClean="0">
                <a:solidFill>
                  <a:schemeClr val="accent2"/>
                </a:solidFill>
              </a:rPr>
              <a:t>Negative externalities</a:t>
            </a:r>
            <a:endParaRPr lang="en-GB" sz="3000" dirty="0" smtClean="0"/>
          </a:p>
        </p:txBody>
      </p:sp>
      <p:pic>
        <p:nvPicPr>
          <p:cNvPr id="18435" name="Picture 3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75" y="1268413"/>
            <a:ext cx="5534025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79388" y="981075"/>
            <a:ext cx="3384550" cy="55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1600" dirty="0">
                <a:latin typeface="+mn-lt"/>
              </a:rPr>
              <a:t> </a:t>
            </a:r>
            <a:r>
              <a:rPr lang="en-GB" sz="2000" dirty="0">
                <a:latin typeface="+mn-lt"/>
              </a:rPr>
              <a:t>Another example - A chemical factory that is unregulated and pumps waste into local rivers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It may decide to produce a certain amount of output that takes into consideration their private costs when profit maximising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but does not take into consideration the costs to society of the polluted river.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000" dirty="0">
                <a:latin typeface="+mn-lt"/>
              </a:rPr>
              <a:t>The pollution is a cost to the people who are not involved in the production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sz="2000" dirty="0">
              <a:latin typeface="+mn-lt"/>
            </a:endParaRPr>
          </a:p>
          <a:p>
            <a:pPr eaLnBrk="1" hangingPunct="1"/>
            <a:endParaRPr lang="en-GB" sz="2000" dirty="0">
              <a:latin typeface="+mn-lt"/>
            </a:endParaRPr>
          </a:p>
          <a:p>
            <a:pPr eaLnBrk="1" hangingPunct="1"/>
            <a:endParaRPr lang="en-GB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43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456417"/>
              </p:ext>
            </p:extLst>
          </p:nvPr>
        </p:nvGraphicFramePr>
        <p:xfrm>
          <a:off x="508000" y="836613"/>
          <a:ext cx="8385175" cy="5688013"/>
        </p:xfrm>
        <a:graphic>
          <a:graphicData uri="http://schemas.openxmlformats.org/drawingml/2006/table">
            <a:tbl>
              <a:tblPr/>
              <a:tblGrid>
                <a:gridCol w="2392363"/>
                <a:gridCol w="355600"/>
                <a:gridCol w="2900362"/>
                <a:gridCol w="392113"/>
                <a:gridCol w="2344737"/>
              </a:tblGrid>
              <a:tr h="1035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Private Costs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+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External    costs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=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Social   Costs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277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Costs to individual consumers or firms of their economic activity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Costs to others of individual consumers or firms economic activity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Total costs to society of a given economic activity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187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costs to first parties - individuals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costs to third parties - others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Total costs to society –everyone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474" name="Text Box 22"/>
          <p:cNvSpPr txBox="1">
            <a:spLocks noChangeArrowheads="1"/>
          </p:cNvSpPr>
          <p:nvPr/>
        </p:nvSpPr>
        <p:spPr bwMode="auto">
          <a:xfrm>
            <a:off x="663575" y="157163"/>
            <a:ext cx="34383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sz="2800" b="1" dirty="0">
                <a:solidFill>
                  <a:schemeClr val="accent2"/>
                </a:solidFill>
                <a:latin typeface="+mn-lt"/>
              </a:rPr>
              <a:t>Negative externalities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ar_poll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274763"/>
            <a:ext cx="5086350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8913"/>
            <a:ext cx="3744913" cy="648017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3600" b="1" dirty="0" smtClean="0">
                <a:solidFill>
                  <a:schemeClr val="accent2"/>
                </a:solidFill>
              </a:rPr>
              <a:t>Negative externalities</a:t>
            </a:r>
            <a:endParaRPr lang="en-GB" sz="3600" b="1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Why is this a negative externality?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What is the private cost?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What is the external cost (the cost to the third party)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The social cost is both of these added together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In a perfect market the private costs would be the same as the social costs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Because the social cost is larger than the private cost there is market failure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8913"/>
            <a:ext cx="3744913" cy="648017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b="1" dirty="0" smtClean="0">
                <a:solidFill>
                  <a:schemeClr val="accent2"/>
                </a:solidFill>
              </a:rPr>
              <a:t>Negative externalities</a:t>
            </a:r>
            <a:endParaRPr lang="en-GB" b="1" dirty="0" smtClean="0"/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Why is this a negative externality?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What is the private cost?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What is the external cost (the cost to the third party)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 social cost is both of these added together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In a perfect market the private costs would equal what?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They would equal the social costs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Because the social cost is larger than the private cost there is market failure</a:t>
            </a:r>
          </a:p>
          <a:p>
            <a:pPr lvl="1"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2000" dirty="0" smtClean="0"/>
          </a:p>
        </p:txBody>
      </p:sp>
      <p:pic>
        <p:nvPicPr>
          <p:cNvPr id="21507" name="Picture 4" descr="wind%20turb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0"/>
            <a:ext cx="47625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8913"/>
            <a:ext cx="3744913" cy="648017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b="1" dirty="0" smtClean="0">
                <a:solidFill>
                  <a:schemeClr val="accent2"/>
                </a:solidFill>
              </a:rPr>
              <a:t>Negative externalities</a:t>
            </a:r>
            <a:endParaRPr lang="en-GB" b="1" dirty="0" smtClean="0"/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Why is this a negative externality?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What is the private cost?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What is the external cost (the cost to the third party)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 social cost is both of these added together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In a perfect market the private costs would equal what?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They would equal the social costs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Because the social cost is larger than (?) there is market failure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 ? = the private cost</a:t>
            </a:r>
            <a:endParaRPr lang="en-GB" sz="2400" dirty="0" smtClean="0"/>
          </a:p>
        </p:txBody>
      </p:sp>
      <p:pic>
        <p:nvPicPr>
          <p:cNvPr id="22531" name="Picture 3" descr="wind%20turb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0"/>
            <a:ext cx="47625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 descr="mobile_phone_mast_telstra_antenna_tow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900" y="0"/>
            <a:ext cx="5076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dirty="0" smtClean="0"/>
              <a:t>Learning Objective: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dirty="0" smtClean="0"/>
              <a:t>To gain a general understanding of the different types of market failure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dirty="0" smtClean="0"/>
              <a:t>Learning Outcome / Success Criteria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dirty="0" smtClean="0"/>
              <a:t>Name the different types of market failure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dirty="0" smtClean="0"/>
              <a:t>Give examples of the different type of market failure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8900"/>
            <a:ext cx="5508625" cy="37893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So which is number 4? Over/under provided, 3</a:t>
            </a:r>
            <a:r>
              <a:rPr lang="en-GB" sz="2400" baseline="30000" dirty="0" smtClean="0"/>
              <a:t>rd</a:t>
            </a:r>
            <a:r>
              <a:rPr lang="en-GB" sz="2400" dirty="0" smtClean="0"/>
              <a:t> part effects, not provided?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It is a light house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It is known as a </a:t>
            </a:r>
            <a:r>
              <a:rPr lang="en-GB" sz="2400" b="1" dirty="0" smtClean="0">
                <a:solidFill>
                  <a:schemeClr val="hlink"/>
                </a:solidFill>
              </a:rPr>
              <a:t>public good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There is a</a:t>
            </a:r>
            <a:r>
              <a:rPr lang="en-GB" sz="2400" b="1" dirty="0" smtClean="0">
                <a:solidFill>
                  <a:schemeClr val="hlink"/>
                </a:solidFill>
              </a:rPr>
              <a:t> missing market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Why would the market not provide it?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Watch this </a:t>
            </a:r>
            <a:r>
              <a:rPr lang="en-GB" sz="2400" dirty="0" err="1" smtClean="0"/>
              <a:t>mjmfoodie</a:t>
            </a:r>
            <a:r>
              <a:rPr lang="en-GB" sz="2400" dirty="0" smtClean="0"/>
              <a:t> video (3 </a:t>
            </a:r>
            <a:r>
              <a:rPr lang="en-GB" sz="2400" dirty="0" err="1" smtClean="0"/>
              <a:t>mins</a:t>
            </a:r>
            <a:r>
              <a:rPr lang="en-GB" sz="2400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>
                <a:hlinkClick r:id="rId2" action="ppaction://hlinkfile"/>
              </a:rPr>
              <a:t>..\..\..\..\videos\foodie\micro\Episode 33 - Public Goods (Version 2 - amplified audio) - </a:t>
            </a:r>
            <a:r>
              <a:rPr lang="en-GB" sz="2400" dirty="0" err="1" smtClean="0">
                <a:hlinkClick r:id="rId2" action="ppaction://hlinkfile"/>
              </a:rPr>
              <a:t>YouTube.flv</a:t>
            </a:r>
            <a:endParaRPr lang="en-GB" sz="2400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dirty="0" smtClean="0"/>
              <a:t> 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372225" y="260350"/>
            <a:ext cx="2447925" cy="167640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000" b="1"/>
              <a:t>Public Good</a:t>
            </a:r>
            <a:r>
              <a:rPr lang="en-GB" sz="2000"/>
              <a:t>: goods that would not be provided by the free market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2400"/>
          </a:p>
        </p:txBody>
      </p:sp>
      <p:pic>
        <p:nvPicPr>
          <p:cNvPr id="23556" name="Picture 5" descr="lighthou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675" y="2133600"/>
            <a:ext cx="348932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292600"/>
            <a:ext cx="3168650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8913"/>
            <a:ext cx="4968875" cy="633571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sz="2400" b="1" dirty="0" smtClean="0">
                <a:solidFill>
                  <a:schemeClr val="accent2"/>
                </a:solidFill>
              </a:rPr>
              <a:t>Public goods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i="1" dirty="0" smtClean="0"/>
              <a:t>Pure</a:t>
            </a:r>
            <a:r>
              <a:rPr lang="en-GB" sz="2400" dirty="0" smtClean="0"/>
              <a:t> public goods have three main characteristics:</a:t>
            </a:r>
            <a:endParaRPr lang="en-US" sz="24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2"/>
                </a:solidFill>
              </a:rPr>
              <a:t>Non-excludability: 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The benefits of public goods cannot be confined to those who have paid for it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Non-payers can enjoy the benefits of consumption at no financial cost to them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2"/>
                </a:solidFill>
              </a:rPr>
              <a:t>Non-rivalry in consumption: 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Consumption of a public good by one person does not reduce the availability of a good to others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In other words, if the good is provided for one person it must be provided for others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100" b="1" dirty="0" smtClean="0">
                <a:solidFill>
                  <a:schemeClr val="accent2"/>
                </a:solidFill>
              </a:rPr>
              <a:t>Non-</a:t>
            </a:r>
            <a:r>
              <a:rPr lang="en-GB" sz="2100" b="1" dirty="0" err="1" smtClean="0">
                <a:solidFill>
                  <a:schemeClr val="accent2"/>
                </a:solidFill>
              </a:rPr>
              <a:t>rejectable</a:t>
            </a:r>
            <a:endParaRPr lang="en-GB" sz="2100" b="1" dirty="0" smtClean="0">
              <a:solidFill>
                <a:schemeClr val="accent2"/>
              </a:solidFill>
            </a:endParaRP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If a public good is provided, we cannot avoid it 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endParaRPr lang="en-GB" sz="18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>
              <a:solidFill>
                <a:schemeClr val="accent2"/>
              </a:solidFill>
            </a:endParaRPr>
          </a:p>
        </p:txBody>
      </p:sp>
      <p:pic>
        <p:nvPicPr>
          <p:cNvPr id="24579" name="Picture 3" descr="ViewSuns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552575"/>
            <a:ext cx="40163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940425" y="5013325"/>
            <a:ext cx="2447925" cy="92333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 dirty="0">
                <a:latin typeface="+mn-lt"/>
              </a:rPr>
              <a:t>Why would the ‘market for viewing the sunset’ be a missing market?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street l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2460625"/>
            <a:ext cx="3854450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4" descr="flood_defen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3638550"/>
            <a:ext cx="48196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" descr="us-arm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0"/>
            <a:ext cx="4476750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9" descr="52639_Torch-384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88913"/>
            <a:ext cx="2400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 Box 11"/>
          <p:cNvSpPr txBox="1">
            <a:spLocks noChangeArrowheads="1"/>
          </p:cNvSpPr>
          <p:nvPr/>
        </p:nvSpPr>
        <p:spPr bwMode="auto">
          <a:xfrm>
            <a:off x="63500" y="150813"/>
            <a:ext cx="2700338" cy="1938992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latin typeface="+mn-lt"/>
              </a:rPr>
              <a:t>Why are these public goods?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latin typeface="+mn-lt"/>
              </a:rPr>
              <a:t>Non-</a:t>
            </a:r>
            <a:r>
              <a:rPr lang="en-GB" sz="2400" b="1" dirty="0" err="1">
                <a:latin typeface="+mn-lt"/>
              </a:rPr>
              <a:t>excludablity</a:t>
            </a:r>
            <a:r>
              <a:rPr lang="en-GB" sz="2400" b="1" dirty="0">
                <a:latin typeface="+mn-lt"/>
              </a:rPr>
              <a:t>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latin typeface="+mn-lt"/>
              </a:rPr>
              <a:t>Non-</a:t>
            </a:r>
            <a:r>
              <a:rPr lang="en-GB" sz="2400" b="1" dirty="0" err="1">
                <a:latin typeface="+mn-lt"/>
              </a:rPr>
              <a:t>rivalrous</a:t>
            </a:r>
            <a:r>
              <a:rPr lang="en-GB" sz="2400" b="1" dirty="0">
                <a:latin typeface="+mn-lt"/>
              </a:rPr>
              <a:t>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latin typeface="+mn-lt"/>
              </a:rPr>
              <a:t>Non-</a:t>
            </a:r>
            <a:r>
              <a:rPr lang="en-GB" sz="2400" b="1" dirty="0" err="1">
                <a:latin typeface="+mn-lt"/>
              </a:rPr>
              <a:t>rejectable</a:t>
            </a:r>
            <a:r>
              <a:rPr lang="en-GB" sz="2400" b="1" dirty="0">
                <a:latin typeface="+mn-lt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8" descr="park-bench-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719263"/>
            <a:ext cx="691197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 Box 9"/>
          <p:cNvSpPr txBox="1">
            <a:spLocks noChangeArrowheads="1"/>
          </p:cNvSpPr>
          <p:nvPr/>
        </p:nvSpPr>
        <p:spPr bwMode="auto">
          <a:xfrm>
            <a:off x="1492250" y="141288"/>
            <a:ext cx="5832475" cy="156966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latin typeface="+mn-lt"/>
              </a:rPr>
              <a:t>Why is this park bench a public good?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latin typeface="+mn-lt"/>
              </a:rPr>
              <a:t>Non-</a:t>
            </a:r>
            <a:r>
              <a:rPr lang="en-GB" sz="2400" b="1" dirty="0" err="1">
                <a:latin typeface="+mn-lt"/>
              </a:rPr>
              <a:t>excludablity</a:t>
            </a:r>
            <a:r>
              <a:rPr lang="en-GB" sz="2400" b="1" dirty="0">
                <a:latin typeface="+mn-lt"/>
              </a:rPr>
              <a:t>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latin typeface="+mn-lt"/>
              </a:rPr>
              <a:t>Non-</a:t>
            </a:r>
            <a:r>
              <a:rPr lang="en-GB" sz="2400" b="1" dirty="0" err="1">
                <a:latin typeface="+mn-lt"/>
              </a:rPr>
              <a:t>rivalrous</a:t>
            </a:r>
            <a:r>
              <a:rPr lang="en-GB" sz="2400" b="1" dirty="0">
                <a:latin typeface="+mn-lt"/>
              </a:rPr>
              <a:t>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latin typeface="+mn-lt"/>
              </a:rPr>
              <a:t>Non-</a:t>
            </a:r>
            <a:r>
              <a:rPr lang="en-GB" sz="2400" b="1" dirty="0" err="1">
                <a:latin typeface="+mn-lt"/>
              </a:rPr>
              <a:t>rejectable</a:t>
            </a:r>
            <a:r>
              <a:rPr lang="en-GB" sz="2400" b="1" dirty="0">
                <a:latin typeface="+mn-lt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park-bench-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719263"/>
            <a:ext cx="691197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492250" y="141288"/>
            <a:ext cx="6032500" cy="138430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latin typeface="+mn-lt"/>
              </a:rPr>
              <a:t>Could we make it into a private good?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b="1" dirty="0">
                <a:latin typeface="+mn-lt"/>
              </a:rPr>
              <a:t>Watch this video!! </a:t>
            </a:r>
            <a:r>
              <a:rPr lang="en-GB" sz="1800" b="1" dirty="0">
                <a:latin typeface="+mn-lt"/>
                <a:hlinkClick r:id="rId4" action="ppaction://hlinkfile"/>
              </a:rPr>
              <a:t>..\..\..\..\videos\public goods\PAY   SIT  the private bench (HD) on </a:t>
            </a:r>
            <a:r>
              <a:rPr lang="en-GB" sz="1800" b="1" dirty="0" err="1">
                <a:latin typeface="+mn-lt"/>
                <a:hlinkClick r:id="rId4" action="ppaction://hlinkfile"/>
              </a:rPr>
              <a:t>Vimeo.flv</a:t>
            </a:r>
            <a:endParaRPr lang="en-GB" sz="1800" b="1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1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900" y="38100"/>
            <a:ext cx="8893175" cy="6858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400" dirty="0" smtClean="0">
                <a:solidFill>
                  <a:schemeClr val="hlink"/>
                </a:solidFill>
              </a:rPr>
              <a:t>The learning outcome bit!!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Write down the answers and then swap with the person next to you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Market failure can be……</a:t>
            </a:r>
            <a:r>
              <a:rPr lang="en-GB" sz="2000" dirty="0" smtClean="0">
                <a:solidFill>
                  <a:schemeClr val="hlink"/>
                </a:solidFill>
              </a:rPr>
              <a:t>fill in the gaps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GB" sz="2000" dirty="0" smtClean="0"/>
              <a:t>When the free market fails to………. (3 words)?</a:t>
            </a:r>
          </a:p>
          <a:p>
            <a:pPr marL="1371600" lvl="2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hlink"/>
                </a:solidFill>
              </a:rPr>
              <a:t>provide at all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GB" sz="2000" dirty="0" smtClean="0"/>
              <a:t>When the free market provides………. (2 words)?</a:t>
            </a:r>
          </a:p>
          <a:p>
            <a:pPr marL="1371600" lvl="2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hlink"/>
                </a:solidFill>
              </a:rPr>
              <a:t>too much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GB" sz="2000" dirty="0" smtClean="0"/>
              <a:t>When the free market provides……….. (2 words)?</a:t>
            </a:r>
          </a:p>
          <a:p>
            <a:pPr marL="1371600" lvl="2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hlink"/>
                </a:solidFill>
              </a:rPr>
              <a:t>too little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GB" sz="2000" dirty="0" smtClean="0"/>
              <a:t>When the free market provides but it has an effect on a…..(lots)?</a:t>
            </a:r>
          </a:p>
          <a:p>
            <a:pPr marL="1371600" lvl="2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hlink"/>
                </a:solidFill>
              </a:rPr>
              <a:t>third party that is not involved in the production or consumption (that effect can be good or bad)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A Merit good is…. (give an example)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hlink"/>
                </a:solidFill>
              </a:rPr>
              <a:t>A good that the government believes is good for you e.g. vaccinations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A Demerit good is ….. (give an example)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hlink"/>
                </a:solidFill>
              </a:rPr>
              <a:t>A good that the government believes is bad for you e.g. alcohol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A Public good is…… (give an example)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hlink"/>
                </a:solidFill>
              </a:rPr>
              <a:t>A good that the government has to provide because the market does not – a missing market e.g. army, police, lighting </a:t>
            </a:r>
            <a:r>
              <a:rPr lang="en-GB" sz="2000" dirty="0" err="1" smtClean="0">
                <a:solidFill>
                  <a:schemeClr val="hlink"/>
                </a:solidFill>
              </a:rPr>
              <a:t>etc</a:t>
            </a:r>
            <a:endParaRPr lang="en-GB" sz="2000" dirty="0" smtClean="0">
              <a:solidFill>
                <a:schemeClr val="hlink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An example of a negative externality is?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hlink"/>
                </a:solidFill>
              </a:rPr>
              <a:t>Pollution, mobile masts, wind turbines </a:t>
            </a:r>
            <a:r>
              <a:rPr lang="en-GB" sz="2000" dirty="0" err="1" smtClean="0">
                <a:solidFill>
                  <a:schemeClr val="hlink"/>
                </a:solidFill>
              </a:rPr>
              <a:t>etc</a:t>
            </a:r>
            <a:endParaRPr lang="en-GB" sz="2000" dirty="0" smtClean="0">
              <a:solidFill>
                <a:schemeClr val="hlink"/>
              </a:solidFill>
            </a:endParaRP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58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584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584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3584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58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3584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3584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Just a Minute</a:t>
            </a:r>
            <a:endParaRPr lang="en-US" dirty="0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Calibri" panose="020F0502020204030204" pitchFamily="34" charset="0"/>
              </a:rPr>
              <a:t>One person starts to speak about the topic covered. At the first repetition, pause or mistake another takes over - and so on until the minute is up.</a:t>
            </a:r>
          </a:p>
        </p:txBody>
      </p:sp>
      <p:pic>
        <p:nvPicPr>
          <p:cNvPr id="32772" name="Picture 5" descr="http://www.twistedtheorysoftware.com/timer/images/timer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3143250"/>
            <a:ext cx="3552825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7" descr="http://cdn.7static.com/static/img/sleeveart/00/000/529/0000052924_3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50" y="274638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7" descr="http://cdn.7static.com/static/img/sleeveart/00/000/529/0000052924_3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285750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36718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800" dirty="0" smtClean="0"/>
              <a:t>Learning Objective: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To gain a general understanding of the different types of market failure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800" dirty="0" smtClean="0"/>
              <a:t>Learning Outcome / Success Criteria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sz="2400" smtClean="0"/>
              <a:t>Name the different types of market failure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GB" sz="2400" dirty="0" smtClean="0"/>
              <a:t>Give examples of the different type of market failure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800" dirty="0" smtClean="0"/>
              <a:t>Did we achieve these?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GB" sz="2400" dirty="0" smtClean="0"/>
          </a:p>
        </p:txBody>
      </p:sp>
      <p:pic>
        <p:nvPicPr>
          <p:cNvPr id="37892" name="Picture 4" descr="baby-succ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716338"/>
            <a:ext cx="4130675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5724525" cy="6669087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How could we define the perfect market?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A free market that supplies exactly what consumers demand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So market failure can be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GB" sz="2000" dirty="0" smtClean="0"/>
              <a:t>When the free market fails to provide at all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GB" sz="2000" dirty="0" smtClean="0"/>
              <a:t>When the free market provides too much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GB" sz="2000" dirty="0" smtClean="0"/>
              <a:t>When the free market provides too little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GB" sz="2000" dirty="0" smtClean="0"/>
              <a:t>When the free market provides but it has an effect on a third party that is not involved in the production or consumption (that effect can be good or bad)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On the next slide I am going to show you some examples of market failure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In pairs, I want you to take 10 minutes to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Decide what kind of market failure each one is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Think about the reasons why the market fails </a:t>
            </a:r>
          </a:p>
          <a:p>
            <a:pPr marL="1371600" lvl="2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E.g. what would make the market fail to provide?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dirty="0" smtClean="0"/>
              <a:t> </a:t>
            </a:r>
          </a:p>
        </p:txBody>
      </p:sp>
      <p:pic>
        <p:nvPicPr>
          <p:cNvPr id="6147" name="Picture 3" descr="Market_fail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225" y="1797050"/>
            <a:ext cx="3168650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4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40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409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2588" y="3262313"/>
            <a:ext cx="5359401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6" descr="burg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113"/>
            <a:ext cx="4752975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lighthou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162300"/>
            <a:ext cx="4425950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vaccin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49800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4211638" y="2708275"/>
            <a:ext cx="36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 b="1"/>
              <a:t>1</a:t>
            </a:r>
          </a:p>
        </p:txBody>
      </p:sp>
      <p:sp>
        <p:nvSpPr>
          <p:cNvPr id="7175" name="Text Box 9"/>
          <p:cNvSpPr txBox="1">
            <a:spLocks noChangeArrowheads="1"/>
          </p:cNvSpPr>
          <p:nvPr/>
        </p:nvSpPr>
        <p:spPr bwMode="auto">
          <a:xfrm>
            <a:off x="8783638" y="188913"/>
            <a:ext cx="36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 b="1"/>
              <a:t>2</a:t>
            </a:r>
          </a:p>
        </p:txBody>
      </p:sp>
      <p:sp>
        <p:nvSpPr>
          <p:cNvPr id="7176" name="Text Box 10"/>
          <p:cNvSpPr txBox="1">
            <a:spLocks noChangeArrowheads="1"/>
          </p:cNvSpPr>
          <p:nvPr/>
        </p:nvSpPr>
        <p:spPr bwMode="auto">
          <a:xfrm>
            <a:off x="3995738" y="3429000"/>
            <a:ext cx="36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 b="1"/>
              <a:t>3</a:t>
            </a:r>
          </a:p>
        </p:txBody>
      </p:sp>
      <p:sp>
        <p:nvSpPr>
          <p:cNvPr id="7177" name="Text Box 11"/>
          <p:cNvSpPr txBox="1">
            <a:spLocks noChangeArrowheads="1"/>
          </p:cNvSpPr>
          <p:nvPr/>
        </p:nvSpPr>
        <p:spPr bwMode="auto">
          <a:xfrm>
            <a:off x="8604250" y="3357563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 b="1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vaccin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25" y="3017838"/>
            <a:ext cx="38925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16632"/>
            <a:ext cx="6227763" cy="6858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So which is number 1?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is a vaccination service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is known as a </a:t>
            </a:r>
            <a:r>
              <a:rPr lang="en-GB" sz="2300" b="1" dirty="0" smtClean="0">
                <a:solidFill>
                  <a:schemeClr val="hlink"/>
                </a:solidFill>
              </a:rPr>
              <a:t>merit good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Merit goods are often services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The government thinks that merit goods provide positive benefits for both the people that use them and society as a whole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Why in this case?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They should be consumed to a greater degree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Because the market </a:t>
            </a:r>
            <a:r>
              <a:rPr lang="en-GB" sz="2300" dirty="0" smtClean="0">
                <a:solidFill>
                  <a:schemeClr val="hlink"/>
                </a:solidFill>
              </a:rPr>
              <a:t>doesn’t provide enough</a:t>
            </a:r>
            <a:r>
              <a:rPr lang="en-GB" sz="2300" dirty="0" smtClean="0"/>
              <a:t> (because there is not enough demand) the government has to step in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How can it supply more?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can provide them directly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can subsidise them so that there is no </a:t>
            </a:r>
            <a:r>
              <a:rPr lang="en-GB" sz="2300" i="1" dirty="0" smtClean="0"/>
              <a:t>direct</a:t>
            </a:r>
            <a:r>
              <a:rPr lang="en-GB" sz="2300" dirty="0" smtClean="0"/>
              <a:t> cost to the consumer 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Why no </a:t>
            </a:r>
            <a:r>
              <a:rPr lang="en-GB" sz="2300" i="1" dirty="0" smtClean="0"/>
              <a:t>direct </a:t>
            </a:r>
            <a:r>
              <a:rPr lang="en-GB" sz="2300" dirty="0" smtClean="0"/>
              <a:t>cost?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Because they pay </a:t>
            </a:r>
            <a:r>
              <a:rPr lang="en-GB" sz="2300" i="1" dirty="0" smtClean="0"/>
              <a:t>indirectly</a:t>
            </a:r>
            <a:r>
              <a:rPr lang="en-GB" sz="2300" dirty="0" smtClean="0"/>
              <a:t> through taxes 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300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dirty="0" smtClean="0"/>
              <a:t> 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975350" y="311150"/>
            <a:ext cx="3168650" cy="252992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400" dirty="0">
                <a:solidFill>
                  <a:schemeClr val="accent2"/>
                </a:solidFill>
                <a:latin typeface="+mn-lt"/>
              </a:rPr>
              <a:t>Merit goods</a:t>
            </a:r>
            <a:r>
              <a:rPr lang="en-GB" sz="2400" dirty="0">
                <a:latin typeface="+mn-lt"/>
              </a:rPr>
              <a:t> are products that society values and </a:t>
            </a:r>
            <a:r>
              <a:rPr lang="en-GB" sz="2400" i="1" dirty="0">
                <a:latin typeface="+mn-lt"/>
              </a:rPr>
              <a:t>judges</a:t>
            </a:r>
            <a:r>
              <a:rPr lang="en-GB" sz="2400" dirty="0">
                <a:latin typeface="+mn-lt"/>
              </a:rPr>
              <a:t> that society should have regardless of whether an individual wants them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404813"/>
            <a:ext cx="8496300" cy="626427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sz="2400" b="1" dirty="0" smtClean="0">
                <a:solidFill>
                  <a:schemeClr val="accent2"/>
                </a:solidFill>
              </a:rPr>
              <a:t>Information failure: merit goods 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accent2"/>
                </a:solidFill>
              </a:rPr>
              <a:t>Merit goods</a:t>
            </a:r>
            <a:r>
              <a:rPr lang="en-GB" sz="2000" dirty="0" smtClean="0"/>
              <a:t> are products that society values and </a:t>
            </a:r>
            <a:r>
              <a:rPr lang="en-GB" sz="2000" i="1" dirty="0" smtClean="0"/>
              <a:t>judges</a:t>
            </a:r>
            <a:r>
              <a:rPr lang="en-GB" sz="2000" dirty="0" smtClean="0"/>
              <a:t> that society should have regardless of whether an individual wants them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It is important to remember that to classify a good as a merit good will require society to make a </a:t>
            </a:r>
            <a:r>
              <a:rPr lang="en-GB" sz="2000" dirty="0" smtClean="0">
                <a:solidFill>
                  <a:schemeClr val="accent2"/>
                </a:solidFill>
              </a:rPr>
              <a:t>value judgement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 UK government believes that </a:t>
            </a:r>
            <a:r>
              <a:rPr lang="en-GB" sz="2000" dirty="0" smtClean="0">
                <a:solidFill>
                  <a:schemeClr val="accent2"/>
                </a:solidFill>
              </a:rPr>
              <a:t>individuals may not act in their own best interest</a:t>
            </a:r>
            <a:r>
              <a:rPr lang="en-GB" sz="2000" dirty="0" smtClean="0"/>
              <a:t> in part because they do not have the full information on the long term benefits (information failure)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Merit goods are an example of </a:t>
            </a:r>
            <a:r>
              <a:rPr lang="en-GB" sz="2000" dirty="0" smtClean="0">
                <a:solidFill>
                  <a:schemeClr val="accent2"/>
                </a:solidFill>
              </a:rPr>
              <a:t>partial market failure</a:t>
            </a:r>
            <a:r>
              <a:rPr lang="en-GB" sz="2000" dirty="0" smtClean="0"/>
              <a:t> – where the free market will lead to the provision of a product but in the wrong quantity leading to a misallocation of resources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Government will seek to encourage more consumption of merit goods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>
              <a:solidFill>
                <a:schemeClr val="accent2"/>
              </a:solidFill>
            </a:endParaRPr>
          </a:p>
        </p:txBody>
      </p:sp>
      <p:pic>
        <p:nvPicPr>
          <p:cNvPr id="9219" name="Picture 3" descr="we_know_whats_best_for_you_bumper_sticker-p128816718301303200trl0_4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3860800"/>
            <a:ext cx="8994775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15888"/>
            <a:ext cx="8569325" cy="259238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smtClean="0"/>
              <a:t>Why is this a merit good?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smtClean="0"/>
              <a:t>If the government didn’t provide schools would everyone pay for it?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smtClean="0"/>
              <a:t>Maybe you would be too poor to afford it and leave your kids at home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smtClean="0"/>
              <a:t>The market would not provide enough so government has to step in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sz="2400" smtClean="0">
              <a:solidFill>
                <a:schemeClr val="accent2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smtClean="0">
              <a:solidFill>
                <a:schemeClr val="accent2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smtClean="0">
              <a:solidFill>
                <a:schemeClr val="accent2"/>
              </a:solidFill>
            </a:endParaRPr>
          </a:p>
        </p:txBody>
      </p:sp>
      <p:pic>
        <p:nvPicPr>
          <p:cNvPr id="10243" name="Picture 3" descr="studen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735263"/>
            <a:ext cx="619125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0" descr="barrsc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76250"/>
            <a:ext cx="3889375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libra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" y="1268413"/>
            <a:ext cx="4124325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" descr="train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652963"/>
            <a:ext cx="2909887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dental_check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5" y="3284538"/>
            <a:ext cx="2959100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179388" y="188913"/>
            <a:ext cx="42481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 b="1" dirty="0">
                <a:solidFill>
                  <a:schemeClr val="accent2"/>
                </a:solidFill>
                <a:latin typeface="+mn-lt"/>
              </a:rPr>
              <a:t>Why are these Merit Goods?</a:t>
            </a:r>
          </a:p>
        </p:txBody>
      </p:sp>
      <p:pic>
        <p:nvPicPr>
          <p:cNvPr id="11271" name="Picture 12" descr="natural-history-museu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4481513"/>
            <a:ext cx="3286125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492500" y="5516563"/>
            <a:ext cx="2232025" cy="119062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 dirty="0">
                <a:latin typeface="+mn-lt"/>
              </a:rPr>
              <a:t>Would government provide or subsidise these services to the same </a:t>
            </a:r>
            <a:r>
              <a:rPr lang="en-GB" sz="1800" dirty="0" err="1" smtClean="0">
                <a:latin typeface="+mn-lt"/>
              </a:rPr>
              <a:t>extent?c</a:t>
            </a:r>
            <a:endParaRPr lang="en-GB" sz="1800" dirty="0">
              <a:latin typeface="+mn-lt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6227763" y="3644900"/>
            <a:ext cx="2916237" cy="91598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 dirty="0">
                <a:latin typeface="+mn-lt"/>
              </a:rPr>
              <a:t>Some will be more important than others and will gain more funding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7" grpId="0" animBg="1"/>
      <p:bldP spid="112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bur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3500438"/>
            <a:ext cx="4502150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75" y="188913"/>
            <a:ext cx="6084888" cy="6858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So which is number 2 – over/under provided, 3</a:t>
            </a:r>
            <a:r>
              <a:rPr lang="en-GB" sz="2300" baseline="30000" dirty="0" smtClean="0"/>
              <a:t>rd</a:t>
            </a:r>
            <a:r>
              <a:rPr lang="en-GB" sz="2300" dirty="0" smtClean="0"/>
              <a:t> part effects, not provided?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is fast food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is known as a </a:t>
            </a:r>
            <a:r>
              <a:rPr lang="en-GB" sz="2300" b="1" dirty="0" smtClean="0">
                <a:solidFill>
                  <a:schemeClr val="hlink"/>
                </a:solidFill>
              </a:rPr>
              <a:t>demerit good</a:t>
            </a:r>
            <a:endParaRPr lang="en-GB" sz="2300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The government thinks that demerit goods are bad for both the people that use them and society as a whole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Why?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They should be consumed to a lesser degree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Because the market </a:t>
            </a:r>
            <a:r>
              <a:rPr lang="en-GB" sz="2300" dirty="0" smtClean="0">
                <a:solidFill>
                  <a:schemeClr val="hlink"/>
                </a:solidFill>
              </a:rPr>
              <a:t>provides too much</a:t>
            </a:r>
            <a:r>
              <a:rPr lang="en-GB" sz="2300" dirty="0" smtClean="0"/>
              <a:t> (there is too much demand) the government decides to step in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How can it reduce supply?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could ban them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could educate consumers on the harm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Anything else?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could put a tax on them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How would that work?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300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dirty="0" smtClean="0"/>
              <a:t>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300788" y="333375"/>
            <a:ext cx="2663825" cy="133882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sz="1800" dirty="0">
                <a:solidFill>
                  <a:schemeClr val="accent2"/>
                </a:solidFill>
                <a:latin typeface="+mn-lt"/>
              </a:rPr>
              <a:t>Demerit goods</a:t>
            </a:r>
            <a:r>
              <a:rPr lang="en-GB" sz="1800" dirty="0">
                <a:latin typeface="+mn-lt"/>
              </a:rPr>
              <a:t> are those products that society deems as bad for you  - again a value judgement is being made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174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1946</Words>
  <Application>Microsoft Office PowerPoint</Application>
  <PresentationFormat>On-screen Show (4:3)</PresentationFormat>
  <Paragraphs>220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Default Design</vt:lpstr>
      <vt:lpstr>Market Failure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Just a Minute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Failure</dc:title>
  <dc:creator>Rom</dc:creator>
  <cp:lastModifiedBy>Julia Peters</cp:lastModifiedBy>
  <cp:revision>22</cp:revision>
  <cp:lastPrinted>2011-11-15T12:21:04Z</cp:lastPrinted>
  <dcterms:created xsi:type="dcterms:W3CDTF">2011-11-05T15:33:56Z</dcterms:created>
  <dcterms:modified xsi:type="dcterms:W3CDTF">2015-06-29T11:39:03Z</dcterms:modified>
</cp:coreProperties>
</file>